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BC00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BC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CAFF"/>
          </a:solidFill>
        </a:fill>
      </a:tcStyle>
    </a:wholeTbl>
    <a:band2H>
      <a:tcTxStyle b="def" i="def"/>
      <a:tcStyle>
        <a:tcBdr/>
        <a:fill>
          <a:solidFill>
            <a:srgbClr val="F3E6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C00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marL="740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marL="1185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marL="16298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Текст заголовка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6" name="Уровень текста 1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08750" y="5099998"/>
            <a:ext cx="5370688" cy="40280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965200"/>
            <a:ext cx="5318755" cy="39872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xfrm>
            <a:off x="12534900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536221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krbroman/tetris_arduino/tree/master/Tetris" TargetMode="External"/><Relationship Id="rId4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reakout"/>
          <p:cNvSpPr txBox="1"/>
          <p:nvPr>
            <p:ph type="ctrTitle"/>
          </p:nvPr>
        </p:nvSpPr>
        <p:spPr>
          <a:xfrm>
            <a:off x="701131" y="271549"/>
            <a:ext cx="11303003" cy="3505203"/>
          </a:xfrm>
          <a:prstGeom prst="rect">
            <a:avLst/>
          </a:prstGeom>
        </p:spPr>
        <p:txBody>
          <a:bodyPr/>
          <a:lstStyle/>
          <a:p>
            <a:pPr/>
            <a:r>
              <a:t>Breakout</a:t>
            </a:r>
          </a:p>
        </p:txBody>
      </p:sp>
      <p:sp>
        <p:nvSpPr>
          <p:cNvPr id="119" name="Выполнил:…"/>
          <p:cNvSpPr txBox="1"/>
          <p:nvPr>
            <p:ph type="subTitle" sz="quarter" idx="1"/>
          </p:nvPr>
        </p:nvSpPr>
        <p:spPr>
          <a:xfrm>
            <a:off x="5705858" y="733015"/>
            <a:ext cx="11303003" cy="1574803"/>
          </a:xfrm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Выполнил:</a:t>
            </a:r>
          </a:p>
          <a:p>
            <a:pPr>
              <a:defRPr sz="3100"/>
            </a:pPr>
            <a:r>
              <a:t>Голубев Роман Андреевич, 232 группа</a:t>
            </a:r>
          </a:p>
        </p:txBody>
      </p:sp>
      <p:grpSp>
        <p:nvGrpSpPr>
          <p:cNvPr id="122" name="Галерея изображений"/>
          <p:cNvGrpSpPr/>
          <p:nvPr/>
        </p:nvGrpSpPr>
        <p:grpSpPr>
          <a:xfrm>
            <a:off x="4198020" y="4160284"/>
            <a:ext cx="7008453" cy="4859544"/>
            <a:chOff x="0" y="0"/>
            <a:chExt cx="7008452" cy="4859542"/>
          </a:xfrm>
        </p:grpSpPr>
        <p:pic>
          <p:nvPicPr>
            <p:cNvPr id="120" name="Снимок экрана 2019-12-02 в 21.09.03.png" descr="Снимок экрана 2019-12-02 в 21.09.0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625" r="0" b="5625"/>
            <a:stretch>
              <a:fillRect/>
            </a:stretch>
          </p:blipFill>
          <p:spPr>
            <a:xfrm>
              <a:off x="0" y="0"/>
              <a:ext cx="7008453" cy="4333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Прямоугольник"/>
            <p:cNvSpPr txBox="1"/>
            <p:nvPr/>
          </p:nvSpPr>
          <p:spPr>
            <a:xfrm>
              <a:off x="0" y="4409710"/>
              <a:ext cx="7008453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Инструкция по эксплуатации"/>
          <p:cNvSpPr txBox="1"/>
          <p:nvPr>
            <p:ph type="title"/>
          </p:nvPr>
        </p:nvSpPr>
        <p:spPr>
          <a:xfrm>
            <a:off x="787400" y="578495"/>
            <a:ext cx="9881429" cy="1146123"/>
          </a:xfrm>
          <a:prstGeom prst="rect">
            <a:avLst/>
          </a:prstGeom>
        </p:spPr>
        <p:txBody>
          <a:bodyPr/>
          <a:lstStyle>
            <a:lvl1pPr defTabSz="473201">
              <a:defRPr sz="5800">
                <a:effectLst>
                  <a:outerShdw sx="100000" sy="100000" kx="0" ky="0" algn="b" rotWithShape="0" blurRad="38100" dist="30861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 </a:t>
            </a:r>
          </a:p>
        </p:txBody>
      </p:sp>
      <p:sp>
        <p:nvSpPr>
          <p:cNvPr id="173" name="Двигая стиком, вверх-вниз можно выбирать пункты из меню: Начало игры, рекорды, настройки, выход из игры…"/>
          <p:cNvSpPr txBox="1"/>
          <p:nvPr>
            <p:ph type="body" idx="1"/>
          </p:nvPr>
        </p:nvSpPr>
        <p:spPr>
          <a:xfrm>
            <a:off x="715757" y="3177534"/>
            <a:ext cx="11573286" cy="5695891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Кнопками «A» и «C» можно выбирать пункты из меню: Начало игры, рекорды, настройки, выход из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Нажав кнопки “E” или “G”, можно включить нужный вам пункт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Рекордах вы можете просто посмотреть “Топ” этой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настройках вы можете поменять сложность, размер карты(3-ий размер перевернут на 90 градусов), контраст или выйти обратно в меню</a:t>
            </a:r>
          </a:p>
        </p:txBody>
      </p:sp>
      <p:sp>
        <p:nvSpPr>
          <p:cNvPr id="174" name="Меню:"/>
          <p:cNvSpPr txBox="1"/>
          <p:nvPr/>
        </p:nvSpPr>
        <p:spPr>
          <a:xfrm>
            <a:off x="1175598" y="2084161"/>
            <a:ext cx="16675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Меню: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Инструкция по эксплуатации"/>
          <p:cNvSpPr txBox="1"/>
          <p:nvPr>
            <p:ph type="title"/>
          </p:nvPr>
        </p:nvSpPr>
        <p:spPr>
          <a:xfrm>
            <a:off x="774919" y="295560"/>
            <a:ext cx="9821366" cy="1806669"/>
          </a:xfrm>
          <a:prstGeom prst="rect">
            <a:avLst/>
          </a:prstGeom>
        </p:spPr>
        <p:txBody>
          <a:bodyPr/>
          <a:lstStyle>
            <a:lvl1pPr defTabSz="467359">
              <a:defRPr sz="5700">
                <a:effectLst>
                  <a:outerShdw sx="100000" sy="100000" kx="0" ky="0" algn="b" rotWithShape="0" blurRad="38100" dist="30480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</a:t>
            </a:r>
          </a:p>
        </p:txBody>
      </p:sp>
      <p:sp>
        <p:nvSpPr>
          <p:cNvPr id="177" name="Чтобы отпустить мячик от платформы, нажмите кнопку “А” или потяните стих вверх…"/>
          <p:cNvSpPr txBox="1"/>
          <p:nvPr>
            <p:ph type="body" idx="1"/>
          </p:nvPr>
        </p:nvSpPr>
        <p:spPr>
          <a:xfrm>
            <a:off x="787400" y="3891415"/>
            <a:ext cx="11430000" cy="5228697"/>
          </a:xfrm>
          <a:prstGeom prst="rect">
            <a:avLst/>
          </a:prstGeom>
        </p:spPr>
        <p:txBody>
          <a:bodyPr/>
          <a:lstStyle/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отпустить мячик от платформы, нажмите кнопку “А” или потяните стик вверх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двигать платформой, используйте кнопки “В” и “D” или двигайте стик влево-вправо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При окончании игры вы попадете в настройку вашего рекорда. После чего  при нажатии “G” вы начнете игру заново, а при “E” или “F” - выйдете в меню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Во время игры вы спокойно можете выйти в меню, нажав “F”</a:t>
            </a:r>
          </a:p>
        </p:txBody>
      </p:sp>
      <p:sp>
        <p:nvSpPr>
          <p:cNvPr id="178" name="Игра:"/>
          <p:cNvSpPr txBox="1"/>
          <p:nvPr/>
        </p:nvSpPr>
        <p:spPr>
          <a:xfrm>
            <a:off x="1065895" y="2243008"/>
            <a:ext cx="143766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Игра: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Спасибо за внимание!"/>
          <p:cNvSpPr txBox="1"/>
          <p:nvPr>
            <p:ph type="title"/>
          </p:nvPr>
        </p:nvSpPr>
        <p:spPr>
          <a:xfrm>
            <a:off x="1562100" y="35687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Общая постановка задачи"/>
          <p:cNvSpPr txBox="1"/>
          <p:nvPr>
            <p:ph type="title"/>
          </p:nvPr>
        </p:nvSpPr>
        <p:spPr>
          <a:xfrm>
            <a:off x="575229" y="381267"/>
            <a:ext cx="10206023" cy="1849864"/>
          </a:xfrm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Общая постановка задачи</a:t>
            </a:r>
          </a:p>
        </p:txBody>
      </p:sp>
      <p:sp>
        <p:nvSpPr>
          <p:cNvPr id="125" name="Реализовать игру Breakout на Arduino с джойстиком и экраном 84x48"/>
          <p:cNvSpPr txBox="1"/>
          <p:nvPr/>
        </p:nvSpPr>
        <p:spPr>
          <a:xfrm>
            <a:off x="361419" y="3065455"/>
            <a:ext cx="11629849" cy="1230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>
                <a:solidFill>
                  <a:srgbClr val="FFFFFF"/>
                </a:solidFill>
              </a:defRPr>
            </a:lvl1pPr>
          </a:lstStyle>
          <a:p>
            <a:pPr/>
            <a:r>
              <a:t>Реализовать игру Breakout на Arduino с джойстиком и экраном 84x48 </a:t>
            </a:r>
          </a:p>
        </p:txBody>
      </p:sp>
      <p:grpSp>
        <p:nvGrpSpPr>
          <p:cNvPr id="128" name="Галерея изображений"/>
          <p:cNvGrpSpPr/>
          <p:nvPr/>
        </p:nvGrpSpPr>
        <p:grpSpPr>
          <a:xfrm>
            <a:off x="5654327" y="5130751"/>
            <a:ext cx="5225505" cy="4537777"/>
            <a:chOff x="0" y="0"/>
            <a:chExt cx="5225503" cy="4537776"/>
          </a:xfrm>
        </p:grpSpPr>
        <p:pic>
          <p:nvPicPr>
            <p:cNvPr id="126" name="introduction-to-phaser-3-building-breakout-4.png" descr="introduction-to-phaser-3-building-breakout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17" r="0" b="2017"/>
            <a:stretch>
              <a:fillRect/>
            </a:stretch>
          </p:blipFill>
          <p:spPr>
            <a:xfrm>
              <a:off x="0" y="0"/>
              <a:ext cx="5225505" cy="4011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Прямоугольник"/>
            <p:cNvSpPr txBox="1"/>
            <p:nvPr/>
          </p:nvSpPr>
          <p:spPr>
            <a:xfrm>
              <a:off x="0" y="4087943"/>
              <a:ext cx="5225505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Требования к выполнению задачи:"/>
          <p:cNvSpPr txBox="1"/>
          <p:nvPr>
            <p:ph type="title"/>
          </p:nvPr>
        </p:nvSpPr>
        <p:spPr>
          <a:xfrm>
            <a:off x="600190" y="119320"/>
            <a:ext cx="9603931" cy="2698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Требования к выполнению задачи:</a:t>
            </a:r>
          </a:p>
        </p:txBody>
      </p:sp>
      <p:sp>
        <p:nvSpPr>
          <p:cNvPr id="131" name="•Реализовать меню, возможность игры на разных аккаунтах, таблицу рекордов, настройку и анимацию на старте программы.…"/>
          <p:cNvSpPr txBox="1"/>
          <p:nvPr>
            <p:ph type="body" sz="quarter" idx="1"/>
          </p:nvPr>
        </p:nvSpPr>
        <p:spPr>
          <a:xfrm>
            <a:off x="600190" y="3249652"/>
            <a:ext cx="9603931" cy="2347381"/>
          </a:xfrm>
          <a:prstGeom prst="rect">
            <a:avLst/>
          </a:prstGeom>
        </p:spPr>
        <p:txBody>
          <a:bodyPr/>
          <a:lstStyle/>
          <a:p>
            <a:pPr algn="just" defTabSz="349757">
              <a:lnSpc>
                <a:spcPts val="3200"/>
              </a:lnSpc>
              <a:defRPr sz="1979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Реализовать меню, возможность игры на разных аккаунтах, таблицу рекордов, настройку и анимацию на старте программы.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7">
              <a:lnSpc>
                <a:spcPts val="3200"/>
              </a:lnSpc>
              <a:defRPr sz="1979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«Настройка» и «Таблица рекордов» сохраняется после выключения питания.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7">
              <a:lnSpc>
                <a:spcPts val="3200"/>
              </a:lnSpc>
              <a:defRPr sz="1979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Настройки должны включать в себя как минимум два пункта: скорость и масштаб (от 1 до 3).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Описание использованных устройств"/>
          <p:cNvSpPr txBox="1"/>
          <p:nvPr>
            <p:ph type="title"/>
          </p:nvPr>
        </p:nvSpPr>
        <p:spPr>
          <a:xfrm>
            <a:off x="575229" y="747787"/>
            <a:ext cx="10282906" cy="1662946"/>
          </a:xfrm>
          <a:prstGeom prst="rect">
            <a:avLst/>
          </a:prstGeom>
        </p:spPr>
        <p:txBody>
          <a:bodyPr/>
          <a:lstStyle>
            <a:lvl1pPr defTabSz="414780">
              <a:defRPr sz="5100">
                <a:effectLst>
                  <a:outerShdw sx="100000" sy="100000" kx="0" ky="0" algn="b" rotWithShape="0" blurRad="38100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устройств</a:t>
            </a:r>
          </a:p>
        </p:txBody>
      </p:sp>
      <p:grpSp>
        <p:nvGrpSpPr>
          <p:cNvPr id="136" name="Галерея изображений"/>
          <p:cNvGrpSpPr/>
          <p:nvPr/>
        </p:nvGrpSpPr>
        <p:grpSpPr>
          <a:xfrm>
            <a:off x="4774224" y="3684587"/>
            <a:ext cx="4248068" cy="3812731"/>
            <a:chOff x="0" y="0"/>
            <a:chExt cx="4248067" cy="3812730"/>
          </a:xfrm>
        </p:grpSpPr>
        <p:pic>
          <p:nvPicPr>
            <p:cNvPr id="134" name="Funduino-Joystick-Shield-Top.jpg" descr="Funduino-Joystick-Shield-Top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31" t="0" r="1530" b="0"/>
            <a:stretch>
              <a:fillRect/>
            </a:stretch>
          </p:blipFill>
          <p:spPr>
            <a:xfrm>
              <a:off x="0" y="0"/>
              <a:ext cx="4248068" cy="3286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JoyStick Shield"/>
            <p:cNvSpPr txBox="1"/>
            <p:nvPr/>
          </p:nvSpPr>
          <p:spPr>
            <a:xfrm>
              <a:off x="0" y="3362898"/>
              <a:ext cx="4248068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JoyStick Shield</a:t>
              </a:r>
            </a:p>
          </p:txBody>
        </p:sp>
      </p:grpSp>
      <p:grpSp>
        <p:nvGrpSpPr>
          <p:cNvPr id="139" name="Галерея изображений"/>
          <p:cNvGrpSpPr/>
          <p:nvPr/>
        </p:nvGrpSpPr>
        <p:grpSpPr>
          <a:xfrm>
            <a:off x="143623" y="3734363"/>
            <a:ext cx="4512965" cy="3713179"/>
            <a:chOff x="0" y="0"/>
            <a:chExt cx="4512963" cy="3713178"/>
          </a:xfrm>
        </p:grpSpPr>
        <p:pic>
          <p:nvPicPr>
            <p:cNvPr id="137" name="ArduinoUno_R3_Front.jpg" descr="ArduinoUno_R3_Front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69" t="0" r="1069" b="0"/>
            <a:stretch>
              <a:fillRect/>
            </a:stretch>
          </p:blipFill>
          <p:spPr>
            <a:xfrm>
              <a:off x="-1" y="0"/>
              <a:ext cx="4512965" cy="31871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Arduino Uno R3"/>
            <p:cNvSpPr txBox="1"/>
            <p:nvPr/>
          </p:nvSpPr>
          <p:spPr>
            <a:xfrm>
              <a:off x="0" y="3263346"/>
              <a:ext cx="4512963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Arduino Uno R3</a:t>
              </a:r>
            </a:p>
          </p:txBody>
        </p:sp>
      </p:grpSp>
      <p:grpSp>
        <p:nvGrpSpPr>
          <p:cNvPr id="142" name="Галерея изображений"/>
          <p:cNvGrpSpPr/>
          <p:nvPr/>
        </p:nvGrpSpPr>
        <p:grpSpPr>
          <a:xfrm>
            <a:off x="9139928" y="3660697"/>
            <a:ext cx="3751428" cy="3860510"/>
            <a:chOff x="0" y="0"/>
            <a:chExt cx="3751427" cy="3860508"/>
          </a:xfrm>
        </p:grpSpPr>
        <p:pic>
          <p:nvPicPr>
            <p:cNvPr id="140" name="HTB1DHq_JQyWBuNjy0Fpq6yssXXa4.jpg" descr="HTB1DHq_JQyWBuNjy0Fpq6yssXXa4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557" r="0" b="5556"/>
            <a:stretch>
              <a:fillRect/>
            </a:stretch>
          </p:blipFill>
          <p:spPr>
            <a:xfrm>
              <a:off x="0" y="0"/>
              <a:ext cx="3751428" cy="3334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LCD5110 (84x48)"/>
            <p:cNvSpPr txBox="1"/>
            <p:nvPr/>
          </p:nvSpPr>
          <p:spPr>
            <a:xfrm>
              <a:off x="0" y="3410676"/>
              <a:ext cx="3751428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LCD5110 (84x48)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бщая схема подключения устройств"/>
          <p:cNvSpPr txBox="1"/>
          <p:nvPr>
            <p:ph type="title"/>
          </p:nvPr>
        </p:nvSpPr>
        <p:spPr>
          <a:xfrm>
            <a:off x="712515" y="685385"/>
            <a:ext cx="9990978" cy="1618873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Общая схема подключения устройств</a:t>
            </a:r>
          </a:p>
        </p:txBody>
      </p:sp>
      <p:sp>
        <p:nvSpPr>
          <p:cNvPr id="145" name="pinMode(7, OUTPUT);…"/>
          <p:cNvSpPr txBox="1"/>
          <p:nvPr/>
        </p:nvSpPr>
        <p:spPr>
          <a:xfrm>
            <a:off x="534752" y="2548417"/>
            <a:ext cx="5273233" cy="138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pinMode(7, OUTPUT);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digitalWrite(7, LOW);</a:t>
            </a:r>
          </a:p>
        </p:txBody>
      </p:sp>
      <p:sp>
        <p:nvSpPr>
          <p:cNvPr id="146" name="Подключение Joystick:…"/>
          <p:cNvSpPr txBox="1"/>
          <p:nvPr/>
        </p:nvSpPr>
        <p:spPr>
          <a:xfrm>
            <a:off x="349491" y="4303957"/>
            <a:ext cx="2856224" cy="436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FFFFF9"/>
                </a:solidFill>
              </a:defRPr>
            </a:pPr>
            <a:r>
              <a:t>Подключение Joystick: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A0 - Ось X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A1 - Ось Y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D2 - A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D3 - B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D4 - C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D5 - D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D6 - E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D7 - F</a:t>
            </a:r>
          </a:p>
          <a:p>
            <a:pPr>
              <a:defRPr sz="2300">
                <a:solidFill>
                  <a:srgbClr val="FFFFF9"/>
                </a:solidFill>
              </a:defRPr>
            </a:pPr>
            <a:r>
              <a:t>D8 - K</a:t>
            </a:r>
          </a:p>
        </p:txBody>
      </p:sp>
      <p:sp>
        <p:nvSpPr>
          <p:cNvPr id="147" name="Подключение…"/>
          <p:cNvSpPr txBox="1"/>
          <p:nvPr/>
        </p:nvSpPr>
        <p:spPr>
          <a:xfrm>
            <a:off x="3193865" y="4303957"/>
            <a:ext cx="2019670" cy="364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F6F4F1"/>
                </a:solidFill>
              </a:defRPr>
            </a:pPr>
            <a:r>
              <a:t>Подключение 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экрана: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GND - D7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BL - KEY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VCC - 3V3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Clk - D9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Din - D10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DC - D11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CE - D12</a:t>
            </a:r>
          </a:p>
          <a:p>
            <a:pPr>
              <a:defRPr sz="2300">
                <a:solidFill>
                  <a:srgbClr val="F6F4F1"/>
                </a:solidFill>
              </a:defRPr>
            </a:pPr>
            <a:r>
              <a:t>RST - D13</a:t>
            </a:r>
          </a:p>
        </p:txBody>
      </p:sp>
      <p:grpSp>
        <p:nvGrpSpPr>
          <p:cNvPr id="150" name="Галерея изображений"/>
          <p:cNvGrpSpPr/>
          <p:nvPr/>
        </p:nvGrpSpPr>
        <p:grpSpPr>
          <a:xfrm>
            <a:off x="6723662" y="3369154"/>
            <a:ext cx="5797902" cy="5082816"/>
            <a:chOff x="0" y="0"/>
            <a:chExt cx="5797900" cy="5082814"/>
          </a:xfrm>
        </p:grpSpPr>
        <p:pic>
          <p:nvPicPr>
            <p:cNvPr id="148" name="DOC003985250.jpg" descr="DOC00398525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90" r="0" b="690"/>
            <a:stretch>
              <a:fillRect/>
            </a:stretch>
          </p:blipFill>
          <p:spPr>
            <a:xfrm>
              <a:off x="0" y="0"/>
              <a:ext cx="5797901" cy="4676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Прямоугольник"/>
            <p:cNvSpPr/>
            <p:nvPr/>
          </p:nvSpPr>
          <p:spPr>
            <a:xfrm>
              <a:off x="0" y="4752614"/>
              <a:ext cx="5797901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Описание использованных библиотек"/>
          <p:cNvSpPr txBox="1"/>
          <p:nvPr>
            <p:ph type="title"/>
          </p:nvPr>
        </p:nvSpPr>
        <p:spPr>
          <a:xfrm>
            <a:off x="787400" y="529498"/>
            <a:ext cx="11021260" cy="1326702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библиотек</a:t>
            </a:r>
          </a:p>
        </p:txBody>
      </p:sp>
      <p:sp>
        <p:nvSpPr>
          <p:cNvPr id="153" name="&lt;LCD5110_Graph.h&gt; - библиотека для реализации вывода изображения на экран…"/>
          <p:cNvSpPr txBox="1"/>
          <p:nvPr>
            <p:ph type="body" sz="half" idx="1"/>
          </p:nvPr>
        </p:nvSpPr>
        <p:spPr>
          <a:xfrm>
            <a:off x="787399" y="2768600"/>
            <a:ext cx="5722730" cy="5152398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&lt;LCD5110_Graph.h&gt; - библиотека для реализации вывода изображения на экран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&lt;EEPROM.h&gt; - библиотека для работы с энергонезависимой памятью</a:t>
            </a:r>
          </a:p>
          <a:p>
            <a:pPr marL="364489" indent="-364489" defTabSz="479044">
              <a:spcBef>
                <a:spcPts val="2900"/>
              </a:spcBef>
              <a:buBlip>
                <a:blip r:embed="rId2"/>
              </a:buBlip>
              <a:defRPr sz="2952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pPr>
            <a:r>
              <a:t> </a:t>
            </a:r>
            <a:r>
              <a:rPr u="sng">
                <a:solidFill>
                  <a:srgbClr val="F0F7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https://github.com/krbroman/tetris_arduino/tree/master/Tetris</a:t>
            </a:r>
          </a:p>
        </p:txBody>
      </p:sp>
      <p:grpSp>
        <p:nvGrpSpPr>
          <p:cNvPr id="156" name="Галерея изображений"/>
          <p:cNvGrpSpPr/>
          <p:nvPr/>
        </p:nvGrpSpPr>
        <p:grpSpPr>
          <a:xfrm>
            <a:off x="7250370" y="2726206"/>
            <a:ext cx="4930260" cy="5763217"/>
            <a:chOff x="0" y="0"/>
            <a:chExt cx="4930258" cy="5763215"/>
          </a:xfrm>
        </p:grpSpPr>
        <p:pic>
          <p:nvPicPr>
            <p:cNvPr id="154" name="d8786f1a50ccb5174e6aa139e936a58d.jpg" descr="d8786f1a50ccb5174e6aa139e936a58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856" t="0" r="2856" b="0"/>
            <a:stretch>
              <a:fillRect/>
            </a:stretch>
          </p:blipFill>
          <p:spPr>
            <a:xfrm>
              <a:off x="0" y="0"/>
              <a:ext cx="4930259" cy="5237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?"/>
            <p:cNvSpPr txBox="1"/>
            <p:nvPr/>
          </p:nvSpPr>
          <p:spPr>
            <a:xfrm>
              <a:off x="0" y="5313383"/>
              <a:ext cx="4930259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Файловая архитектура проекта"/>
          <p:cNvSpPr txBox="1"/>
          <p:nvPr>
            <p:ph type="title"/>
          </p:nvPr>
        </p:nvSpPr>
        <p:spPr>
          <a:xfrm>
            <a:off x="774918" y="510242"/>
            <a:ext cx="9634940" cy="1707895"/>
          </a:xfrm>
          <a:prstGeom prst="rect">
            <a:avLst/>
          </a:prstGeom>
        </p:spPr>
        <p:txBody>
          <a:bodyPr/>
          <a:lstStyle>
            <a:lvl1pPr defTabSz="420623">
              <a:defRPr sz="5100">
                <a:effectLst>
                  <a:outerShdw sx="100000" sy="100000" kx="0" ky="0" algn="b" rotWithShape="0" blurRad="38100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Файловая архитектура проекта</a:t>
            </a:r>
          </a:p>
        </p:txBody>
      </p:sp>
      <p:grpSp>
        <p:nvGrpSpPr>
          <p:cNvPr id="161" name="Галерея изображений"/>
          <p:cNvGrpSpPr/>
          <p:nvPr/>
        </p:nvGrpSpPr>
        <p:grpSpPr>
          <a:xfrm>
            <a:off x="74944" y="2554259"/>
            <a:ext cx="12854913" cy="3176560"/>
            <a:chOff x="0" y="0"/>
            <a:chExt cx="12854911" cy="3176560"/>
          </a:xfrm>
        </p:grpSpPr>
        <p:pic>
          <p:nvPicPr>
            <p:cNvPr id="159" name="Снимок экрана 2019-12-02 в 22.03.23.png" descr="Снимок экрана 2019-12-02 в 22.03.2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34" r="0" b="533"/>
            <a:stretch>
              <a:fillRect/>
            </a:stretch>
          </p:blipFill>
          <p:spPr>
            <a:xfrm>
              <a:off x="-1" y="-1"/>
              <a:ext cx="12854913" cy="2650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Прямоугольник"/>
            <p:cNvSpPr txBox="1"/>
            <p:nvPr/>
          </p:nvSpPr>
          <p:spPr>
            <a:xfrm>
              <a:off x="-1" y="2726727"/>
              <a:ext cx="12854912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62" name="Проект состоит из одного файла расширения “ino”, если не брать в расчет библиотеки"/>
          <p:cNvSpPr txBox="1"/>
          <p:nvPr/>
        </p:nvSpPr>
        <p:spPr>
          <a:xfrm>
            <a:off x="622498" y="6320940"/>
            <a:ext cx="11759804" cy="113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Проект состоит из одного файла расширения “ino”, если не брать в расчет библиотеки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ограммная Архитектура проекта"/>
          <p:cNvSpPr txBox="1"/>
          <p:nvPr>
            <p:ph type="title"/>
          </p:nvPr>
        </p:nvSpPr>
        <p:spPr>
          <a:xfrm>
            <a:off x="709640" y="525013"/>
            <a:ext cx="10222405" cy="1203504"/>
          </a:xfrm>
          <a:prstGeom prst="rect">
            <a:avLst/>
          </a:prstGeom>
        </p:spPr>
        <p:txBody>
          <a:bodyPr/>
          <a:lstStyle>
            <a:lvl1pPr defTabSz="397256">
              <a:defRPr sz="4800">
                <a:effectLst>
                  <a:outerShdw sx="100000" sy="100000" kx="0" ky="0" algn="b" rotWithShape="0" blurRad="38100" dist="25908" dir="5400000">
                    <a:srgbClr val="000000"/>
                  </a:outerShdw>
                </a:effectLst>
              </a:defRPr>
            </a:lvl1pPr>
          </a:lstStyle>
          <a:p>
            <a:pPr/>
            <a:r>
              <a:t>Программная Архитектура проекта</a:t>
            </a:r>
          </a:p>
        </p:txBody>
      </p:sp>
      <p:sp>
        <p:nvSpPr>
          <p:cNvPr id="165" name="Class BreakOut:…"/>
          <p:cNvSpPr txBox="1"/>
          <p:nvPr/>
        </p:nvSpPr>
        <p:spPr>
          <a:xfrm>
            <a:off x="231770" y="1573793"/>
            <a:ext cx="6546861" cy="7903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Class BreakOut: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ShowMenu - вывод и работа с Меню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Loop - бесконечный цикл игры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GetInput - принимает нажатия вовремя игры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MoveBoard - отвечает за движение платформы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update - отвечает за логику игры, ее правила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Collide - условия взаимодействия шарика с блоками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Destroy - уничтожение блока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gameOver - Конец игры, подсчет вашего рекорда 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и решение дальнейших действий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CalcRecords - Отдельно отвечает за подсчет рекордов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SetVals - энергонезависимая Память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display - вывод действия игры на экран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start - начальное состояние игры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drawLevel - прорисовка статичной части игры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Print - вывод счета при размерах 1,2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r_Print - вывод счета при размере 3</a:t>
            </a:r>
          </a:p>
          <a:p>
            <a:pPr algn="l">
              <a:defRPr sz="2200">
                <a:solidFill>
                  <a:srgbClr val="FFFFFF"/>
                </a:solidFill>
              </a:defRPr>
            </a:pPr>
            <a:r>
              <a:t>deCode - декодировка букв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Схема методов класса"/>
          <p:cNvSpPr txBox="1"/>
          <p:nvPr>
            <p:ph type="title"/>
          </p:nvPr>
        </p:nvSpPr>
        <p:spPr>
          <a:xfrm>
            <a:off x="450422" y="804023"/>
            <a:ext cx="11430003" cy="1219203"/>
          </a:xfrm>
          <a:prstGeom prst="rect">
            <a:avLst/>
          </a:prstGeom>
        </p:spPr>
        <p:txBody>
          <a:bodyPr/>
          <a:lstStyle>
            <a:lvl1pPr defTabSz="560831">
              <a:defRPr sz="6911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Блок-схема методов класса</a:t>
            </a:r>
          </a:p>
        </p:txBody>
      </p:sp>
      <p:grpSp>
        <p:nvGrpSpPr>
          <p:cNvPr id="170" name="Галерея изображений"/>
          <p:cNvGrpSpPr/>
          <p:nvPr/>
        </p:nvGrpSpPr>
        <p:grpSpPr>
          <a:xfrm>
            <a:off x="461726" y="2163121"/>
            <a:ext cx="11974836" cy="7811976"/>
            <a:chOff x="0" y="0"/>
            <a:chExt cx="11974834" cy="7811975"/>
          </a:xfrm>
        </p:grpSpPr>
        <p:pic>
          <p:nvPicPr>
            <p:cNvPr id="168" name="SPbDrPu9klg.jpg" descr="SPbDrPu9klg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464" t="0" r="4464" b="0"/>
            <a:stretch>
              <a:fillRect/>
            </a:stretch>
          </p:blipFill>
          <p:spPr>
            <a:xfrm>
              <a:off x="0" y="0"/>
              <a:ext cx="11974835" cy="7405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Введите подпись."/>
            <p:cNvSpPr/>
            <p:nvPr/>
          </p:nvSpPr>
          <p:spPr>
            <a:xfrm>
              <a:off x="0" y="7481775"/>
              <a:ext cx="11974835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Введите подпись.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FFFFFF"/>
      </a:dk1>
      <a:lt1>
        <a:srgbClr val="BC00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BC00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